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5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77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3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7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87459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629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95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9332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84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.umass.edu/micro/klingbeil/590s/Lectures/12590Lect24.pdf/" TargetMode="External"/><Relationship Id="rId2" Type="http://schemas.openxmlformats.org/officeDocument/2006/relationships/hyperlink" Target="https://www.niddk.nih.gov/health-information/diabetes/overview/what-is-diabet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Hyperglycemic assays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7445" y="5301344"/>
            <a:ext cx="8045373" cy="1338942"/>
          </a:xfrm>
        </p:spPr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Sumera</a:t>
            </a:r>
            <a:r>
              <a:rPr lang="en-US" dirty="0" smtClean="0"/>
              <a:t> </a:t>
            </a:r>
            <a:r>
              <a:rPr lang="en-US" dirty="0" err="1" smtClean="0"/>
              <a:t>Javad</a:t>
            </a:r>
            <a:endParaRPr lang="en-US" dirty="0" smtClean="0"/>
          </a:p>
          <a:p>
            <a:r>
              <a:rPr lang="en-US" dirty="0" smtClean="0"/>
              <a:t>Dept. of Botany</a:t>
            </a:r>
          </a:p>
          <a:p>
            <a:r>
              <a:rPr lang="en-US" dirty="0" smtClean="0"/>
              <a:t>LCWU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5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Anthelminthic 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Worms like </a:t>
            </a:r>
            <a:r>
              <a:rPr lang="en-US" i="1" dirty="0" err="1" smtClean="0"/>
              <a:t>Fasciola</a:t>
            </a:r>
            <a:r>
              <a:rPr lang="en-US" i="1" dirty="0" smtClean="0"/>
              <a:t> hepatica, </a:t>
            </a:r>
            <a:r>
              <a:rPr lang="en-US" i="1" dirty="0" err="1" smtClean="0"/>
              <a:t>Dicrocoelium</a:t>
            </a:r>
            <a:r>
              <a:rPr lang="en-US" i="1" dirty="0" smtClean="0"/>
              <a:t> </a:t>
            </a:r>
            <a:r>
              <a:rPr lang="en-US" i="1" dirty="0" err="1" smtClean="0"/>
              <a:t>dentriticum</a:t>
            </a:r>
            <a:r>
              <a:rPr lang="en-US" i="1" dirty="0" smtClean="0"/>
              <a:t> from infected livers of </a:t>
            </a:r>
            <a:r>
              <a:rPr lang="en-US" i="1" dirty="0" err="1" smtClean="0"/>
              <a:t>cattles</a:t>
            </a:r>
            <a:r>
              <a:rPr lang="en-US" i="1" dirty="0" smtClean="0"/>
              <a:t> from slaughter houses</a:t>
            </a:r>
          </a:p>
          <a:p>
            <a:r>
              <a:rPr lang="en-US" i="1" dirty="0" smtClean="0"/>
              <a:t>Liver dissected and worms are Placed in maintenance medium</a:t>
            </a:r>
          </a:p>
          <a:p>
            <a:pPr lvl="1"/>
            <a:r>
              <a:rPr lang="en-US" i="1" dirty="0" smtClean="0"/>
              <a:t>Medium 199 ………………………………. 50mL</a:t>
            </a:r>
          </a:p>
          <a:p>
            <a:pPr lvl="1"/>
            <a:r>
              <a:rPr lang="en-US" i="1" dirty="0" smtClean="0"/>
              <a:t>Sodium bicarbonate 5.5%........................................20mL</a:t>
            </a:r>
          </a:p>
          <a:p>
            <a:pPr lvl="1"/>
            <a:r>
              <a:rPr lang="en-US" i="1" dirty="0" smtClean="0"/>
              <a:t>Filtered horse serum…………………………..100mL</a:t>
            </a:r>
          </a:p>
          <a:p>
            <a:pPr lvl="1"/>
            <a:r>
              <a:rPr lang="en-US" i="1" dirty="0" smtClean="0"/>
              <a:t>Glucose solution 30%..................................................0.5mL</a:t>
            </a:r>
          </a:p>
          <a:p>
            <a:pPr lvl="1"/>
            <a:r>
              <a:rPr lang="en-US" i="1" dirty="0" smtClean="0"/>
              <a:t>Distilled water………………………………...500mL</a:t>
            </a:r>
          </a:p>
          <a:p>
            <a:r>
              <a:rPr lang="en-US" i="1" dirty="0" smtClean="0"/>
              <a:t>Placed in water bath at 37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℃. 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1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Worms are washed in sterile medium with 4 time changes where sterile medium is</a:t>
            </a:r>
          </a:p>
          <a:p>
            <a:pPr lvl="1"/>
            <a:r>
              <a:rPr lang="en-US" dirty="0" err="1" smtClean="0"/>
              <a:t>Penicilin</a:t>
            </a:r>
            <a:endParaRPr lang="en-US" dirty="0" smtClean="0"/>
          </a:p>
          <a:p>
            <a:pPr lvl="1"/>
            <a:r>
              <a:rPr lang="en-US" dirty="0" smtClean="0"/>
              <a:t>Streptomycin</a:t>
            </a:r>
          </a:p>
          <a:p>
            <a:pPr lvl="1"/>
            <a:r>
              <a:rPr lang="en-US" dirty="0" smtClean="0"/>
              <a:t>Sterile sheep erythrocytes</a:t>
            </a:r>
          </a:p>
          <a:p>
            <a:r>
              <a:rPr lang="en-US" dirty="0" smtClean="0"/>
              <a:t>After 3 days, surviving flukes separated</a:t>
            </a:r>
          </a:p>
          <a:p>
            <a:r>
              <a:rPr lang="en-US" dirty="0" smtClean="0"/>
              <a:t>In petri plates, subjected to </a:t>
            </a:r>
          </a:p>
          <a:p>
            <a:pPr lvl="1"/>
            <a:r>
              <a:rPr lang="en-US" dirty="0" smtClean="0"/>
              <a:t>Various conc. of test compound</a:t>
            </a:r>
          </a:p>
          <a:p>
            <a:pPr lvl="1"/>
            <a:r>
              <a:rPr lang="en-US" dirty="0" smtClean="0"/>
              <a:t>Two drugs as control</a:t>
            </a:r>
          </a:p>
          <a:p>
            <a:pPr lvl="2"/>
            <a:r>
              <a:rPr lang="en-US" dirty="0" err="1" smtClean="0"/>
              <a:t>Helenin</a:t>
            </a:r>
            <a:endParaRPr lang="en-US" dirty="0" smtClean="0"/>
          </a:p>
          <a:p>
            <a:pPr lvl="2"/>
            <a:r>
              <a:rPr lang="en-US" dirty="0" err="1" smtClean="0"/>
              <a:t>santonin</a:t>
            </a:r>
            <a:endParaRPr lang="en-US" dirty="0" smtClean="0"/>
          </a:p>
          <a:p>
            <a:r>
              <a:rPr lang="en-US" dirty="0" smtClean="0"/>
              <a:t>After 24 hours, flukes were studied for effects by using binocular microscope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26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based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Magneferin</a:t>
            </a:r>
            <a:endParaRPr lang="en-US" dirty="0"/>
          </a:p>
          <a:p>
            <a:r>
              <a:rPr lang="en-US" dirty="0" err="1" smtClean="0"/>
              <a:t>Rutin</a:t>
            </a:r>
            <a:endParaRPr lang="en-US" dirty="0" smtClean="0"/>
          </a:p>
          <a:p>
            <a:r>
              <a:rPr lang="en-US" dirty="0" err="1" smtClean="0"/>
              <a:t>Quercitin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3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www.niddk.nih.gov/health-information/diabetes/overview/what-is-diabetes</a:t>
            </a:r>
            <a:endParaRPr lang="en-US" dirty="0" smtClean="0"/>
          </a:p>
          <a:p>
            <a:r>
              <a:rPr lang="en-US" dirty="0" smtClean="0"/>
              <a:t>Patel et al. 2012. Asian pacific j of </a:t>
            </a:r>
            <a:r>
              <a:rPr lang="en-US" dirty="0" err="1" smtClean="0"/>
              <a:t>tropica</a:t>
            </a:r>
            <a:r>
              <a:rPr lang="en-US" dirty="0" smtClean="0"/>
              <a:t> medicine 2(4): 320-330..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www.bio.umass.edu/micro/klingbeil/590s/Lectures/12590Lect24.pdf\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Bioassay techniques for drug development by </a:t>
            </a: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Att-ur-Rehman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2005</a:t>
            </a:r>
          </a:p>
          <a:p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Giovanelli et al. 2018. Vet Sci. 5(3): 78..</a:t>
            </a:r>
          </a:p>
          <a:p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7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8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Anti</a:t>
            </a:r>
            <a:r>
              <a:rPr lang="en-US" dirty="0" smtClean="0"/>
              <a:t>diabetic </a:t>
            </a:r>
            <a:r>
              <a:rPr lang="en-US" dirty="0" smtClean="0">
                <a:solidFill>
                  <a:srgbClr val="00B050"/>
                </a:solidFill>
              </a:rPr>
              <a:t>assays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5401"/>
            <a:ext cx="10178322" cy="458419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Diabetes</a:t>
            </a:r>
          </a:p>
          <a:p>
            <a:pPr lvl="1"/>
            <a:r>
              <a:rPr lang="en-US" sz="2000" b="1" dirty="0" smtClean="0"/>
              <a:t>High level of glucose in blood which is not used by cells due to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Insulin is not produced or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Insulin is not used in body properly</a:t>
            </a:r>
          </a:p>
          <a:p>
            <a:pPr lvl="1"/>
            <a:r>
              <a:rPr lang="en-US" sz="2000" b="1" dirty="0" smtClean="0"/>
              <a:t>Can cause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Over time, high blood glucose leads to problems such as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heart disease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stroke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kidney disease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eye problems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dental disease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nerve damage</a:t>
            </a:r>
          </a:p>
          <a:p>
            <a:pPr marL="1371600"/>
            <a:r>
              <a:rPr lang="en-US" sz="1700" dirty="0">
                <a:solidFill>
                  <a:schemeClr val="tx1"/>
                </a:solidFill>
              </a:rPr>
              <a:t>foot problems</a:t>
            </a:r>
          </a:p>
          <a:p>
            <a:pPr lvl="2"/>
            <a:endParaRPr lang="en-US" sz="13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and </a:t>
            </a:r>
            <a:r>
              <a:rPr lang="en-US" dirty="0" err="1" smtClean="0"/>
              <a:t>Alloxan</a:t>
            </a:r>
            <a:r>
              <a:rPr lang="en-US" dirty="0" smtClean="0"/>
              <a:t> rabbits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Rabbits are made diabetic by injections of </a:t>
            </a:r>
            <a:r>
              <a:rPr lang="en-US" dirty="0" err="1" smtClean="0"/>
              <a:t>alloxan</a:t>
            </a:r>
            <a:r>
              <a:rPr lang="en-US" dirty="0" smtClean="0"/>
              <a:t> monohydrate (150mg/Kg of body weight)</a:t>
            </a:r>
          </a:p>
          <a:p>
            <a:r>
              <a:rPr lang="en-US" dirty="0" smtClean="0"/>
              <a:t>After 8 days, glucose level is measured</a:t>
            </a:r>
          </a:p>
          <a:p>
            <a:r>
              <a:rPr lang="en-US" dirty="0" smtClean="0"/>
              <a:t>Rabbits with 200-500mg/100mL blood glucose level are considered as diabetic and used for assay</a:t>
            </a:r>
          </a:p>
          <a:p>
            <a:r>
              <a:rPr lang="en-US" dirty="0" smtClean="0"/>
              <a:t>5 groups of 6 animals each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7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3287"/>
            <a:ext cx="10178322" cy="5716306"/>
          </a:xfrm>
        </p:spPr>
        <p:txBody>
          <a:bodyPr/>
          <a:lstStyle/>
          <a:p>
            <a:r>
              <a:rPr lang="en-US" dirty="0" smtClean="0"/>
              <a:t>Group 1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Control….. </a:t>
            </a:r>
            <a:r>
              <a:rPr lang="en-US" dirty="0" err="1" smtClean="0">
                <a:solidFill>
                  <a:srgbClr val="92D050"/>
                </a:solidFill>
              </a:rPr>
              <a:t>Recieves</a:t>
            </a:r>
            <a:r>
              <a:rPr lang="en-US" dirty="0" smtClean="0">
                <a:solidFill>
                  <a:srgbClr val="92D050"/>
                </a:solidFill>
              </a:rPr>
              <a:t> only 1% </a:t>
            </a:r>
            <a:r>
              <a:rPr lang="en-US" dirty="0" err="1" smtClean="0">
                <a:solidFill>
                  <a:srgbClr val="92D050"/>
                </a:solidFill>
              </a:rPr>
              <a:t>carboxymethylcellulose</a:t>
            </a:r>
            <a:r>
              <a:rPr lang="en-US" dirty="0" smtClean="0">
                <a:solidFill>
                  <a:srgbClr val="92D050"/>
                </a:solidFill>
              </a:rPr>
              <a:t> (CMC)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II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0.25g/Kg dose of test compound in 1% CMC in 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III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0.5 g/Kg </a:t>
            </a:r>
            <a:r>
              <a:rPr lang="en-US" dirty="0">
                <a:solidFill>
                  <a:srgbClr val="92D050"/>
                </a:solidFill>
              </a:rPr>
              <a:t>dose of test compound in 1% CMC in </a:t>
            </a:r>
            <a:r>
              <a:rPr lang="en-US" dirty="0" smtClean="0">
                <a:solidFill>
                  <a:srgbClr val="92D050"/>
                </a:solidFill>
              </a:rPr>
              <a:t>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IV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 g/Kg </a:t>
            </a:r>
            <a:r>
              <a:rPr lang="en-US" dirty="0">
                <a:solidFill>
                  <a:srgbClr val="92D050"/>
                </a:solidFill>
              </a:rPr>
              <a:t>dose of test compound in 1% CMC in </a:t>
            </a:r>
            <a:r>
              <a:rPr lang="en-US" dirty="0" smtClean="0">
                <a:solidFill>
                  <a:srgbClr val="92D050"/>
                </a:solidFill>
              </a:rPr>
              <a:t>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V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1.5 g/Kg </a:t>
            </a:r>
            <a:r>
              <a:rPr lang="en-US" dirty="0">
                <a:solidFill>
                  <a:srgbClr val="92D050"/>
                </a:solidFill>
              </a:rPr>
              <a:t>dose of test compound in 1% CMC in water</a:t>
            </a:r>
          </a:p>
        </p:txBody>
      </p:sp>
    </p:spTree>
    <p:extLst>
      <p:ext uri="{BB962C8B-B14F-4D97-AF65-F5344CB8AC3E}">
        <p14:creationId xmlns:p14="http://schemas.microsoft.com/office/powerpoint/2010/main" val="74663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6829"/>
            <a:ext cx="10178322" cy="5672763"/>
          </a:xfrm>
        </p:spPr>
        <p:txBody>
          <a:bodyPr/>
          <a:lstStyle/>
          <a:p>
            <a:r>
              <a:rPr lang="en-US" dirty="0" smtClean="0"/>
              <a:t>Doses are given by plastic syringes with feeding needles</a:t>
            </a:r>
          </a:p>
          <a:p>
            <a:endParaRPr lang="en-US" dirty="0" smtClean="0"/>
          </a:p>
          <a:p>
            <a:r>
              <a:rPr lang="en-US" dirty="0" smtClean="0"/>
              <a:t>Inserted into stomach with care</a:t>
            </a:r>
          </a:p>
          <a:p>
            <a:endParaRPr lang="en-US" dirty="0" smtClean="0"/>
          </a:p>
          <a:p>
            <a:r>
              <a:rPr lang="en-US" dirty="0" smtClean="0"/>
              <a:t>Collection of blood sample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0.2 </a:t>
            </a:r>
            <a:r>
              <a:rPr lang="en-US" dirty="0">
                <a:solidFill>
                  <a:srgbClr val="92D050"/>
                </a:solidFill>
              </a:rPr>
              <a:t>mL immediately from ear vein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0.2 mL from year vein after 5 hours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0.2 mL from year vein after 10 hours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0.2 mL from year vein after 24 hours</a:t>
            </a:r>
          </a:p>
          <a:p>
            <a:endParaRPr lang="en-US" dirty="0" smtClean="0"/>
          </a:p>
          <a:p>
            <a:r>
              <a:rPr lang="en-US" dirty="0" smtClean="0"/>
              <a:t>Measurement of blood glucose level</a:t>
            </a:r>
          </a:p>
          <a:p>
            <a:pPr lvl="1"/>
            <a:r>
              <a:rPr lang="en-US" dirty="0" smtClean="0"/>
              <a:t>O-toluidine reagent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646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PLANT BASED ANTIDIABETIC COMPOUNDS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859971"/>
            <a:ext cx="10178322" cy="5019621"/>
          </a:xfrm>
        </p:spPr>
        <p:txBody>
          <a:bodyPr/>
          <a:lstStyle/>
          <a:p>
            <a:r>
              <a:rPr lang="en-US" dirty="0"/>
              <a:t>The ethnobotanical information suggests that about 800 plants may possess anti-diabetic potential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43386"/>
              </p:ext>
            </p:extLst>
          </p:nvPr>
        </p:nvGraphicFramePr>
        <p:xfrm>
          <a:off x="1545772" y="1584797"/>
          <a:ext cx="9960429" cy="5454221"/>
        </p:xfrm>
        <a:graphic>
          <a:graphicData uri="http://schemas.openxmlformats.org/drawingml/2006/table">
            <a:tbl>
              <a:tblPr/>
              <a:tblGrid>
                <a:gridCol w="533399"/>
                <a:gridCol w="1110343"/>
                <a:gridCol w="8316687"/>
              </a:tblGrid>
              <a:tr h="146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S. No.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Plant part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 of plants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Aerial parts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dirty="0">
                          <a:effectLst/>
                        </a:rPr>
                        <a:t>Artemisia </a:t>
                      </a:r>
                      <a:r>
                        <a:rPr lang="en-US" sz="1600" i="1" dirty="0" err="1">
                          <a:effectLst/>
                        </a:rPr>
                        <a:t>pallens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Bidens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pilosa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Bixa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orellana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Teramnus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labialis</a:t>
                      </a:r>
                      <a:endParaRPr lang="en-US" sz="1600" dirty="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2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Bark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Cinnamomum zeylanicum, Croton cajucara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Bulb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Allium cepa, Allium sativum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4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Flower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i="1">
                          <a:effectLst/>
                        </a:rPr>
                        <a:t>Cassia auriculata, Gentiana olivier, Musa sapientum</a:t>
                      </a:r>
                      <a:endParaRPr lang="it-IT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58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5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Fruit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dirty="0" err="1">
                          <a:effectLst/>
                        </a:rPr>
                        <a:t>Carum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carvi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Coriandrum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sativum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Embellica</a:t>
                      </a:r>
                      <a:r>
                        <a:rPr lang="en-US" sz="1600" i="1" dirty="0">
                          <a:effectLst/>
                        </a:rPr>
                        <a:t> officinalis, </a:t>
                      </a:r>
                      <a:r>
                        <a:rPr lang="en-US" sz="1600" i="1" dirty="0" err="1">
                          <a:effectLst/>
                        </a:rPr>
                        <a:t>Juniperus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communis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Momordica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charantia</a:t>
                      </a:r>
                      <a:r>
                        <a:rPr lang="en-US" sz="1600" i="1" dirty="0">
                          <a:effectLst/>
                        </a:rPr>
                        <a:t>, Xanthium </a:t>
                      </a:r>
                      <a:r>
                        <a:rPr lang="en-US" sz="1600" i="1" dirty="0" err="1">
                          <a:effectLst/>
                        </a:rPr>
                        <a:t>strumarium</a:t>
                      </a:r>
                      <a:endParaRPr lang="en-US" sz="1600" dirty="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2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6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Leaves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dirty="0">
                          <a:effectLst/>
                        </a:rPr>
                        <a:t>Aloe </a:t>
                      </a:r>
                      <a:r>
                        <a:rPr lang="en-US" sz="1600" i="1" dirty="0" err="1">
                          <a:effectLst/>
                        </a:rPr>
                        <a:t>barbadensis</a:t>
                      </a:r>
                      <a:r>
                        <a:rPr lang="en-US" sz="1600" i="1" dirty="0">
                          <a:effectLst/>
                        </a:rPr>
                        <a:t>, Annona </a:t>
                      </a:r>
                      <a:r>
                        <a:rPr lang="en-US" sz="1600" i="1" dirty="0" err="1">
                          <a:effectLst/>
                        </a:rPr>
                        <a:t>squamosa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Averrhoa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bilimbi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Azadirachta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indica</a:t>
                      </a:r>
                      <a:r>
                        <a:rPr lang="en-US" sz="1600" i="1" dirty="0">
                          <a:effectLst/>
                        </a:rPr>
                        <a:t>, Beta vulgaris, Camellia </a:t>
                      </a:r>
                      <a:r>
                        <a:rPr lang="en-US" sz="1600" i="1" dirty="0" err="1">
                          <a:effectLst/>
                        </a:rPr>
                        <a:t>sinensis</a:t>
                      </a:r>
                      <a:r>
                        <a:rPr lang="en-US" sz="1600" i="1" dirty="0">
                          <a:effectLst/>
                        </a:rPr>
                        <a:t>, Cassia </a:t>
                      </a:r>
                      <a:r>
                        <a:rPr lang="en-US" sz="1600" i="1" dirty="0" err="1">
                          <a:effectLst/>
                        </a:rPr>
                        <a:t>alata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Eclipta</a:t>
                      </a:r>
                      <a:r>
                        <a:rPr lang="en-US" sz="1600" i="1" dirty="0">
                          <a:effectLst/>
                        </a:rPr>
                        <a:t> alba, Eucalyptus </a:t>
                      </a:r>
                      <a:r>
                        <a:rPr lang="en-US" sz="1600" i="1" dirty="0" err="1">
                          <a:effectLst/>
                        </a:rPr>
                        <a:t>globulus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Euphrasia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officinale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Ficus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carica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Gymnema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sylvestre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Gynura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procumbens</a:t>
                      </a:r>
                      <a:r>
                        <a:rPr lang="en-US" sz="1600" i="1" dirty="0">
                          <a:effectLst/>
                        </a:rPr>
                        <a:t>, Ipomoea </a:t>
                      </a:r>
                      <a:r>
                        <a:rPr lang="en-US" sz="1600" i="1" dirty="0" err="1">
                          <a:effectLst/>
                        </a:rPr>
                        <a:t>aquatica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Mangifera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indica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Myrtus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communis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Memecylon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umbellatum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Morus</a:t>
                      </a:r>
                      <a:r>
                        <a:rPr lang="en-US" sz="1600" i="1" dirty="0">
                          <a:effectLst/>
                        </a:rPr>
                        <a:t> </a:t>
                      </a:r>
                      <a:r>
                        <a:rPr lang="en-US" sz="1600" i="1" dirty="0" err="1">
                          <a:effectLst/>
                        </a:rPr>
                        <a:t>indica</a:t>
                      </a:r>
                      <a:r>
                        <a:rPr lang="en-US" sz="1600" i="1" dirty="0">
                          <a:effectLst/>
                        </a:rPr>
                        <a:t>, </a:t>
                      </a:r>
                      <a:r>
                        <a:rPr lang="en-US" sz="1600" i="1" dirty="0" err="1">
                          <a:effectLst/>
                        </a:rPr>
                        <a:t>Ocimum</a:t>
                      </a:r>
                      <a:r>
                        <a:rPr lang="en-US" sz="1600" i="1" dirty="0">
                          <a:effectLst/>
                        </a:rPr>
                        <a:t> sanctum</a:t>
                      </a:r>
                      <a:endParaRPr lang="en-US" sz="1600" dirty="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7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Rhizome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Nelumbo nucifera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8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Roots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Clausena anisata, Glycerrhiza glabra, Helicteres isora, Pandanus odorus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58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9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Seed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Acacia arabica, Agrimony eupatoria, Lupinus albus, Luffa aegyptiaca, Lepidium sativum, Mucuna pruriens, Punica granatum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Stem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Amaranthus spinosus, Coscinium fenestratum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Tubers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>
                          <a:effectLst/>
                        </a:rPr>
                        <a:t>Ipomoea batata</a:t>
                      </a:r>
                      <a:endParaRPr lang="en-US" sz="160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08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12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Whole plant</a:t>
                      </a: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i="1" dirty="0">
                          <a:effectLst/>
                        </a:rPr>
                        <a:t>Abies pindrow, Achyranthus aspera, Ajauga iva, Aloe vera, Anacardium occidentale, Andrographis paniculata, Capsicum frutescens, Cryptolepis sanguinolenta, Enicostemma littorale, Ficus religiosa</a:t>
                      </a:r>
                      <a:endParaRPr lang="pt-BR" sz="1600" dirty="0">
                        <a:effectLst/>
                      </a:endParaRPr>
                    </a:p>
                  </a:txBody>
                  <a:tcPr marL="28300" marR="28300" marT="14150" marB="14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47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Anthelmintic activity assays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HELMENTHESE INFECTIONS</a:t>
            </a:r>
          </a:p>
          <a:p>
            <a:r>
              <a:rPr lang="en-US" dirty="0"/>
              <a:t>Helminthiasis, </a:t>
            </a:r>
            <a:endParaRPr lang="en-US" dirty="0" smtClean="0"/>
          </a:p>
          <a:p>
            <a:r>
              <a:rPr lang="en-US" dirty="0" smtClean="0"/>
              <a:t>worm</a:t>
            </a:r>
            <a:r>
              <a:rPr lang="en-US" dirty="0"/>
              <a:t> </a:t>
            </a:r>
            <a:r>
              <a:rPr lang="en-US" b="1" dirty="0"/>
              <a:t>infection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is any </a:t>
            </a:r>
            <a:r>
              <a:rPr lang="en-US" dirty="0" err="1">
                <a:solidFill>
                  <a:srgbClr val="92D050"/>
                </a:solidFill>
              </a:rPr>
              <a:t>macroparasitic</a:t>
            </a:r>
            <a:r>
              <a:rPr lang="en-US" dirty="0">
                <a:solidFill>
                  <a:srgbClr val="92D050"/>
                </a:solidFill>
              </a:rPr>
              <a:t> disease of humans and other animals in which a part of the body is </a:t>
            </a:r>
            <a:r>
              <a:rPr lang="en-US" b="1" dirty="0">
                <a:solidFill>
                  <a:srgbClr val="92D050"/>
                </a:solidFill>
              </a:rPr>
              <a:t>infected</a:t>
            </a:r>
            <a:r>
              <a:rPr lang="en-US" dirty="0">
                <a:solidFill>
                  <a:srgbClr val="92D050"/>
                </a:solidFill>
              </a:rPr>
              <a:t> with parasitic worms, known as </a:t>
            </a:r>
            <a:r>
              <a:rPr lang="en-US" b="1" dirty="0">
                <a:solidFill>
                  <a:srgbClr val="92D050"/>
                </a:solidFill>
              </a:rPr>
              <a:t>helminths</a:t>
            </a:r>
            <a:r>
              <a:rPr lang="en-US" dirty="0">
                <a:solidFill>
                  <a:srgbClr val="92D050"/>
                </a:solidFill>
              </a:rPr>
              <a:t>. There are numerous species of these parasites, which are broadly classified into tapeworms, flukes, and roundworms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r>
              <a:rPr lang="en-US" dirty="0" smtClean="0"/>
              <a:t>Widely spread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in tropical and subtropical areas like Africa, America, China and East Asia</a:t>
            </a:r>
          </a:p>
          <a:p>
            <a:r>
              <a:rPr lang="en-US" dirty="0" smtClean="0"/>
              <a:t>More than 24% of world population is infected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9487"/>
            <a:ext cx="10178322" cy="5640106"/>
          </a:xfrm>
        </p:spPr>
        <p:txBody>
          <a:bodyPr/>
          <a:lstStyle/>
          <a:p>
            <a:r>
              <a:rPr lang="en-US" dirty="0" smtClean="0"/>
              <a:t>Incubation period ……….18days to several weeks</a:t>
            </a:r>
          </a:p>
          <a:p>
            <a:endParaRPr lang="en-US" dirty="0" smtClean="0"/>
          </a:p>
          <a:p>
            <a:r>
              <a:rPr lang="en-US" dirty="0" smtClean="0"/>
              <a:t>Light infection…………….no symptoms</a:t>
            </a:r>
          </a:p>
          <a:p>
            <a:endParaRPr lang="en-US" dirty="0" smtClean="0"/>
          </a:p>
          <a:p>
            <a:r>
              <a:rPr lang="en-US" dirty="0" smtClean="0"/>
              <a:t>Heavy infections…………..50,000 eggs per gram of faeces</a:t>
            </a:r>
          </a:p>
          <a:p>
            <a:pPr lvl="1"/>
            <a:r>
              <a:rPr lang="en-US" dirty="0" smtClean="0"/>
              <a:t>Symptoms</a:t>
            </a:r>
          </a:p>
          <a:p>
            <a:pPr lvl="2"/>
            <a:r>
              <a:rPr lang="en-US" sz="1800" dirty="0" err="1" smtClean="0">
                <a:solidFill>
                  <a:srgbClr val="92D050"/>
                </a:solidFill>
              </a:rPr>
              <a:t>Diarrhoea</a:t>
            </a:r>
            <a:endParaRPr lang="en-US" sz="1800" dirty="0" smtClean="0">
              <a:solidFill>
                <a:srgbClr val="92D050"/>
              </a:solidFill>
            </a:endParaRPr>
          </a:p>
          <a:p>
            <a:pPr lvl="2"/>
            <a:r>
              <a:rPr lang="en-US" sz="1800" dirty="0" smtClean="0">
                <a:solidFill>
                  <a:srgbClr val="92D050"/>
                </a:solidFill>
              </a:rPr>
              <a:t>Abdominal pain</a:t>
            </a:r>
          </a:p>
          <a:p>
            <a:pPr lvl="2"/>
            <a:r>
              <a:rPr lang="en-US" sz="1800" dirty="0" smtClean="0">
                <a:solidFill>
                  <a:srgbClr val="92D050"/>
                </a:solidFill>
              </a:rPr>
              <a:t>Larvae migration can cause</a:t>
            </a:r>
          </a:p>
          <a:p>
            <a:pPr lvl="3"/>
            <a:r>
              <a:rPr lang="en-US" sz="1600" dirty="0" smtClean="0">
                <a:solidFill>
                  <a:srgbClr val="00B0F0"/>
                </a:solidFill>
              </a:rPr>
              <a:t>Cough, asthma, skin rash, </a:t>
            </a:r>
            <a:r>
              <a:rPr lang="en-US" sz="1600" dirty="0" err="1" smtClean="0">
                <a:solidFill>
                  <a:srgbClr val="00B0F0"/>
                </a:solidFill>
              </a:rPr>
              <a:t>eosinphilia</a:t>
            </a:r>
            <a:endParaRPr lang="en-US" sz="1600" dirty="0" smtClean="0">
              <a:solidFill>
                <a:srgbClr val="00B0F0"/>
              </a:solidFill>
            </a:endParaRPr>
          </a:p>
          <a:p>
            <a:pPr lvl="2"/>
            <a:r>
              <a:rPr lang="en-US" sz="1800" dirty="0" smtClean="0">
                <a:solidFill>
                  <a:srgbClr val="92D050"/>
                </a:solidFill>
              </a:rPr>
              <a:t>Adult worm aggregate masses can cause</a:t>
            </a:r>
          </a:p>
          <a:p>
            <a:pPr lvl="3"/>
            <a:r>
              <a:rPr lang="en-US" sz="1600" dirty="0" smtClean="0">
                <a:solidFill>
                  <a:srgbClr val="00B0F0"/>
                </a:solidFill>
              </a:rPr>
              <a:t>Intestinal perforation, bile duct blockage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9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span of worms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327316"/>
              </p:ext>
            </p:extLst>
          </p:nvPr>
        </p:nvGraphicFramePr>
        <p:xfrm>
          <a:off x="1250950" y="2286000"/>
          <a:ext cx="101790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Survival in human</a:t>
                      </a:r>
                      <a:r>
                        <a:rPr lang="en-US" baseline="0" dirty="0" smtClean="0"/>
                        <a:t> host (years)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Ascaris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Hook worm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Trichuris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Liverfluke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Lung fluke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Schistosoma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Tacnia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strongyloides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4906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75</TotalTime>
  <Words>715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Gill Sans MT</vt:lpstr>
      <vt:lpstr>Impact</vt:lpstr>
      <vt:lpstr>Tahoma</vt:lpstr>
      <vt:lpstr>Times New Roman</vt:lpstr>
      <vt:lpstr>Badge</vt:lpstr>
      <vt:lpstr>Hyperglycemic assays</vt:lpstr>
      <vt:lpstr>Antidiabetic assays</vt:lpstr>
      <vt:lpstr>Normal and Alloxan rabbits</vt:lpstr>
      <vt:lpstr>PowerPoint Presentation</vt:lpstr>
      <vt:lpstr>PowerPoint Presentation</vt:lpstr>
      <vt:lpstr>PLANT BASED ANTIDIABETIC COMPOUNDS</vt:lpstr>
      <vt:lpstr>Anthelmintic activity assays </vt:lpstr>
      <vt:lpstr>PowerPoint Presentation</vt:lpstr>
      <vt:lpstr>Life span of worms</vt:lpstr>
      <vt:lpstr>Anthelminthic assay</vt:lpstr>
      <vt:lpstr>continued</vt:lpstr>
      <vt:lpstr>Plant based compounds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Hyperglycemic assays</dc:title>
  <dc:creator>Microsoft account</dc:creator>
  <cp:lastModifiedBy>Microsoft account</cp:lastModifiedBy>
  <cp:revision>11</cp:revision>
  <dcterms:created xsi:type="dcterms:W3CDTF">2020-05-05T03:25:09Z</dcterms:created>
  <dcterms:modified xsi:type="dcterms:W3CDTF">2020-05-05T04:40:26Z</dcterms:modified>
</cp:coreProperties>
</file>